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1" r:id="rId1"/>
  </p:sldMasterIdLst>
  <p:notesMasterIdLst>
    <p:notesMasterId r:id="rId12"/>
  </p:notesMasterIdLst>
  <p:sldIdLst>
    <p:sldId id="256" r:id="rId2"/>
    <p:sldId id="257" r:id="rId3"/>
    <p:sldId id="269" r:id="rId4"/>
    <p:sldId id="270" r:id="rId5"/>
    <p:sldId id="271" r:id="rId6"/>
    <p:sldId id="272" r:id="rId7"/>
    <p:sldId id="274" r:id="rId8"/>
    <p:sldId id="275" r:id="rId9"/>
    <p:sldId id="276" r:id="rId10"/>
    <p:sldId id="27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varScale="1">
        <p:scale>
          <a:sx n="115" d="100"/>
          <a:sy n="115" d="100"/>
        </p:scale>
        <p:origin x="36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1186C5-6A7A-4C22-AE78-5FD2E14EE8F1}" type="datetimeFigureOut">
              <a:rPr lang="nb-NO" smtClean="0"/>
              <a:t>24.02.2021</a:t>
            </a:fld>
            <a:endParaRPr lang="nb-N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5D51B4-CB28-43EA-9406-02AB35A2B85A}" type="slidenum">
              <a:rPr lang="nb-NO" smtClean="0"/>
              <a:t>‹#›</a:t>
            </a:fld>
            <a:endParaRPr lang="nb-NO"/>
          </a:p>
        </p:txBody>
      </p:sp>
    </p:spTree>
    <p:extLst>
      <p:ext uri="{BB962C8B-B14F-4D97-AF65-F5344CB8AC3E}">
        <p14:creationId xmlns:p14="http://schemas.microsoft.com/office/powerpoint/2010/main" val="50057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6039807F-A7E3-4D5B-9AB2-03549C3AB05B}" type="datetime1">
              <a:rPr lang="nb-NO" smtClean="0"/>
              <a:t>24.02.2021</a:t>
            </a:fld>
            <a:endParaRPr lang="nb-NO"/>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nb-NO"/>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C97AEB8-DB1D-43AA-B5BF-A1B74501FCF6}" type="slidenum">
              <a:rPr lang="nb-NO" smtClean="0"/>
              <a:t>‹#›</a:t>
            </a:fld>
            <a:endParaRPr lang="nb-NO"/>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7936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521CA0-C1B3-40A8-A14F-1E42D972C451}" type="datetime1">
              <a:rPr lang="nb-NO" smtClean="0"/>
              <a:t>24.02.2021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2261244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948B72-047D-457C-BE73-A88407BF7F10}" type="datetime1">
              <a:rPr lang="nb-NO" smtClean="0"/>
              <a:t>24.02.2021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99416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B6D455-C434-4DB1-A1F1-7640EA4A1F90}" type="datetime1">
              <a:rPr lang="nb-NO" smtClean="0"/>
              <a:t>24.02.2021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795421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8C72C54-9884-4F05-964C-B3312D90B2CB}" type="datetime1">
              <a:rPr lang="nb-NO" smtClean="0"/>
              <a:t>24.02.2021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8957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F5C9973-B98A-4D0A-A2E6-224D8390E3D8}" type="datetime1">
              <a:rPr lang="nb-NO" smtClean="0"/>
              <a:t>24.02.2021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1073914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ED790B-F25D-4E86-93B2-8E058327DAA9}" type="datetime1">
              <a:rPr lang="nb-NO" smtClean="0"/>
              <a:t>24.02.2021</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041676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51B9739-1491-433A-9003-F8C7D7639CE8}" type="datetime1">
              <a:rPr lang="nb-NO" smtClean="0"/>
              <a:t>24.02.2021</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197745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D7C216-FB48-4B1A-9D67-BBFFB0651092}" type="datetime1">
              <a:rPr lang="nb-NO" smtClean="0"/>
              <a:t>24.02.2021</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525406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5A4E1C8-FE17-4B7A-B7F3-0ADF4941E34E}" type="datetime1">
              <a:rPr lang="nb-NO" smtClean="0"/>
              <a:t>24.02.2021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2863081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902660D-F5BE-44BF-9571-CE2DCC2C723E}" type="datetime1">
              <a:rPr lang="nb-NO" smtClean="0"/>
              <a:t>24.02.2021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756627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8B59B2AC-08FE-43A8-AC1F-F96C3776101C}" type="datetime1">
              <a:rPr lang="nb-NO" smtClean="0"/>
              <a:t>24.02.2021</a:t>
            </a:fld>
            <a:endParaRPr lang="nb-NO"/>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nb-NO"/>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C97AEB8-DB1D-43AA-B5BF-A1B74501FCF6}" type="slidenum">
              <a:rPr lang="nb-NO" smtClean="0"/>
              <a:t>‹#›</a:t>
            </a:fld>
            <a:endParaRPr lang="nb-NO"/>
          </a:p>
        </p:txBody>
      </p:sp>
    </p:spTree>
    <p:extLst>
      <p:ext uri="{BB962C8B-B14F-4D97-AF65-F5344CB8AC3E}">
        <p14:creationId xmlns:p14="http://schemas.microsoft.com/office/powerpoint/2010/main" val="363467692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b-NO" dirty="0" smtClean="0"/>
              <a:t>Spørreskjema-undersøkelser</a:t>
            </a:r>
            <a:endParaRPr lang="nb-NO" dirty="0"/>
          </a:p>
        </p:txBody>
      </p:sp>
      <p:sp>
        <p:nvSpPr>
          <p:cNvPr id="3" name="Subtitle 2"/>
          <p:cNvSpPr>
            <a:spLocks noGrp="1"/>
          </p:cNvSpPr>
          <p:nvPr>
            <p:ph type="subTitle" idx="1"/>
          </p:nvPr>
        </p:nvSpPr>
        <p:spPr/>
        <p:txBody>
          <a:bodyPr/>
          <a:lstStyle/>
          <a:p>
            <a:r>
              <a:rPr lang="nb-NO" dirty="0" smtClean="0"/>
              <a:t>Kapittel 7</a:t>
            </a:r>
            <a:endParaRPr lang="nb-NO" dirty="0"/>
          </a:p>
        </p:txBody>
      </p:sp>
      <p:pic>
        <p:nvPicPr>
          <p:cNvPr id="4" name="Picture 3"/>
          <p:cNvPicPr>
            <a:picLocks noChangeAspect="1"/>
          </p:cNvPicPr>
          <p:nvPr/>
        </p:nvPicPr>
        <p:blipFill rotWithShape="1">
          <a:blip r:embed="rId2"/>
          <a:srcRect l="4251" t="-2210" r="-3306" b="2915"/>
          <a:stretch/>
        </p:blipFill>
        <p:spPr>
          <a:xfrm>
            <a:off x="10221138" y="4168644"/>
            <a:ext cx="1711604" cy="2419190"/>
          </a:xfrm>
          <a:prstGeom prst="rect">
            <a:avLst/>
          </a:prstGeom>
        </p:spPr>
      </p:pic>
      <p:sp>
        <p:nvSpPr>
          <p:cNvPr id="5" name="TextBox 4"/>
          <p:cNvSpPr txBox="1"/>
          <p:nvPr/>
        </p:nvSpPr>
        <p:spPr>
          <a:xfrm flipH="1">
            <a:off x="10447250" y="6587834"/>
            <a:ext cx="1259379" cy="246221"/>
          </a:xfrm>
          <a:prstGeom prst="rect">
            <a:avLst/>
          </a:prstGeom>
          <a:noFill/>
        </p:spPr>
        <p:txBody>
          <a:bodyPr wrap="square" rtlCol="0">
            <a:spAutoFit/>
          </a:bodyPr>
          <a:lstStyle/>
          <a:p>
            <a:r>
              <a:rPr lang="nb-NO" sz="1000" dirty="0" smtClean="0"/>
              <a:t>© Ragnhild Silkoset</a:t>
            </a:r>
            <a:endParaRPr lang="nb-NO" sz="1000" dirty="0"/>
          </a:p>
        </p:txBody>
      </p:sp>
    </p:spTree>
    <p:extLst>
      <p:ext uri="{BB962C8B-B14F-4D97-AF65-F5344CB8AC3E}">
        <p14:creationId xmlns:p14="http://schemas.microsoft.com/office/powerpoint/2010/main" val="2073048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Oppsummering </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Ved å jobbe systematisk med utvikling av spørreskjemaet og datainnsamlingsmetode øker man kvaliteten på undersøkelsen og de resultater man kommer frem til i analysene. </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fontScale="77500" lnSpcReduction="20000"/>
          </a:bodyPr>
          <a:lstStyle/>
          <a:p>
            <a:pPr algn="l">
              <a:spcBef>
                <a:spcPts val="0"/>
              </a:spcBef>
              <a:spcAft>
                <a:spcPts val="300"/>
              </a:spcAft>
            </a:pPr>
            <a:r>
              <a:rPr lang="nb-NO" sz="2900" b="1" dirty="0" smtClean="0">
                <a:solidFill>
                  <a:schemeClr val="tx1"/>
                </a:solidFill>
              </a:rPr>
              <a:t>Syv temaer:</a:t>
            </a:r>
            <a:endParaRPr lang="nb-NO" sz="2900" b="1"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Begrepsanalyse og operasjonalisering</a:t>
            </a:r>
          </a:p>
          <a:p>
            <a:pPr marL="514350" indent="-514350" algn="l">
              <a:spcBef>
                <a:spcPts val="0"/>
              </a:spcBef>
              <a:spcAft>
                <a:spcPts val="300"/>
              </a:spcAft>
              <a:buFont typeface="+mj-lt"/>
              <a:buAutoNum type="arabicPeriod"/>
            </a:pPr>
            <a:r>
              <a:rPr lang="nb-NO" dirty="0" smtClean="0">
                <a:solidFill>
                  <a:schemeClr val="tx1"/>
                </a:solidFill>
              </a:rPr>
              <a:t>Validitet og reliabilitet</a:t>
            </a:r>
          </a:p>
          <a:p>
            <a:pPr marL="514350" indent="-514350" algn="l">
              <a:spcBef>
                <a:spcPts val="0"/>
              </a:spcBef>
              <a:spcAft>
                <a:spcPts val="300"/>
              </a:spcAft>
              <a:buFont typeface="+mj-lt"/>
              <a:buAutoNum type="arabicPeriod"/>
            </a:pPr>
            <a:r>
              <a:rPr lang="nb-NO" dirty="0" smtClean="0">
                <a:solidFill>
                  <a:schemeClr val="tx1"/>
                </a:solidFill>
              </a:rPr>
              <a:t>Skalabruk</a:t>
            </a:r>
          </a:p>
          <a:p>
            <a:pPr marL="514350" indent="-514350" algn="l">
              <a:spcBef>
                <a:spcPts val="0"/>
              </a:spcBef>
              <a:spcAft>
                <a:spcPts val="300"/>
              </a:spcAft>
              <a:buFont typeface="+mj-lt"/>
              <a:buAutoNum type="arabicPeriod"/>
            </a:pPr>
            <a:r>
              <a:rPr lang="nb-NO" dirty="0" smtClean="0">
                <a:solidFill>
                  <a:schemeClr val="tx1"/>
                </a:solidFill>
              </a:rPr>
              <a:t>Holdnings- </a:t>
            </a:r>
            <a:r>
              <a:rPr lang="nb-NO" dirty="0">
                <a:solidFill>
                  <a:schemeClr val="tx1"/>
                </a:solidFill>
              </a:rPr>
              <a:t>og profilmålinger</a:t>
            </a:r>
          </a:p>
          <a:p>
            <a:pPr marL="514350" indent="-514350" algn="l">
              <a:spcBef>
                <a:spcPts val="0"/>
              </a:spcBef>
              <a:spcAft>
                <a:spcPts val="300"/>
              </a:spcAft>
              <a:buFont typeface="+mj-lt"/>
              <a:buAutoNum type="arabicPeriod"/>
            </a:pPr>
            <a:r>
              <a:rPr lang="nb-NO" dirty="0" smtClean="0">
                <a:solidFill>
                  <a:schemeClr val="tx1"/>
                </a:solidFill>
              </a:rPr>
              <a:t>Skalaverdier</a:t>
            </a:r>
            <a:endParaRPr lang="nb-NO"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Spørsmålsutforming</a:t>
            </a:r>
            <a:endParaRPr lang="nb-NO"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Datainnhenting</a:t>
            </a:r>
            <a:endParaRPr lang="nb-NO" dirty="0">
              <a:solidFill>
                <a:schemeClr val="tx1"/>
              </a:solidFill>
            </a:endParaRPr>
          </a:p>
        </p:txBody>
      </p:sp>
      <p:pic>
        <p:nvPicPr>
          <p:cNvPr id="10242" name="Picture 2" descr="questionnaire cartoons - Humor from Jantoo Carto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70915" y="4080722"/>
            <a:ext cx="2635539" cy="245764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EC97AEB8-DB1D-43AA-B5BF-A1B74501FCF6}" type="slidenum">
              <a:rPr lang="nb-NO" smtClean="0"/>
              <a:t>10</a:t>
            </a:fld>
            <a:endParaRPr lang="nb-NO"/>
          </a:p>
        </p:txBody>
      </p:sp>
    </p:spTree>
    <p:extLst>
      <p:ext uri="{BB962C8B-B14F-4D97-AF65-F5344CB8AC3E}">
        <p14:creationId xmlns:p14="http://schemas.microsoft.com/office/powerpoint/2010/main" val="1414215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10689336" cy="2926080"/>
          </a:xfrm>
        </p:spPr>
        <p:txBody>
          <a:bodyPr anchor="t">
            <a:noAutofit/>
          </a:bodyPr>
          <a:lstStyle/>
          <a:p>
            <a:pPr lvl="1"/>
            <a:r>
              <a:rPr lang="nb-NO" sz="3000" b="1" kern="1200" dirty="0" smtClean="0">
                <a:solidFill>
                  <a:schemeClr val="tx1"/>
                </a:solidFill>
                <a:latin typeface="+mj-lt"/>
                <a:ea typeface="+mj-ea"/>
                <a:cs typeface="+mj-cs"/>
              </a:rPr>
              <a:t>Spørreskjemaundersøkelser</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Temaet her er hvordan man måler begreper og variabler i en spørreskjemaundersøkelse. Riktige prosedyrer for å lage spørsmål i en spørreundersøkelse har stor påvirkning på analysene og kvaliteten til undersøkelsen. Valg av datainnhentingsmetode påvirker resultatene.</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fontScale="77500" lnSpcReduction="20000"/>
          </a:bodyPr>
          <a:lstStyle/>
          <a:p>
            <a:pPr algn="l">
              <a:spcBef>
                <a:spcPts val="0"/>
              </a:spcBef>
              <a:spcAft>
                <a:spcPts val="300"/>
              </a:spcAft>
            </a:pPr>
            <a:r>
              <a:rPr lang="nb-NO" sz="2900" b="1" dirty="0" smtClean="0">
                <a:solidFill>
                  <a:schemeClr val="tx1"/>
                </a:solidFill>
              </a:rPr>
              <a:t>Syv temaer:</a:t>
            </a:r>
            <a:endParaRPr lang="nb-NO" sz="2900" b="1"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Begrepsanalyse og operasjonalisering</a:t>
            </a:r>
          </a:p>
          <a:p>
            <a:pPr marL="514350" indent="-514350" algn="l">
              <a:spcBef>
                <a:spcPts val="0"/>
              </a:spcBef>
              <a:spcAft>
                <a:spcPts val="300"/>
              </a:spcAft>
              <a:buFont typeface="+mj-lt"/>
              <a:buAutoNum type="arabicPeriod"/>
            </a:pPr>
            <a:r>
              <a:rPr lang="nb-NO" dirty="0" smtClean="0">
                <a:solidFill>
                  <a:schemeClr val="tx1"/>
                </a:solidFill>
              </a:rPr>
              <a:t>Validitet og reliabilitet</a:t>
            </a:r>
          </a:p>
          <a:p>
            <a:pPr marL="514350" indent="-514350" algn="l">
              <a:spcBef>
                <a:spcPts val="0"/>
              </a:spcBef>
              <a:spcAft>
                <a:spcPts val="300"/>
              </a:spcAft>
              <a:buFont typeface="+mj-lt"/>
              <a:buAutoNum type="arabicPeriod"/>
            </a:pPr>
            <a:r>
              <a:rPr lang="nb-NO" dirty="0" smtClean="0">
                <a:solidFill>
                  <a:schemeClr val="tx1"/>
                </a:solidFill>
              </a:rPr>
              <a:t>Skalabruk</a:t>
            </a:r>
          </a:p>
          <a:p>
            <a:pPr marL="514350" indent="-514350" algn="l">
              <a:spcBef>
                <a:spcPts val="0"/>
              </a:spcBef>
              <a:spcAft>
                <a:spcPts val="300"/>
              </a:spcAft>
              <a:buFont typeface="+mj-lt"/>
              <a:buAutoNum type="arabicPeriod"/>
            </a:pPr>
            <a:r>
              <a:rPr lang="nb-NO" dirty="0" smtClean="0">
                <a:solidFill>
                  <a:schemeClr val="tx1"/>
                </a:solidFill>
              </a:rPr>
              <a:t>Holdnings- </a:t>
            </a:r>
            <a:r>
              <a:rPr lang="nb-NO" dirty="0">
                <a:solidFill>
                  <a:schemeClr val="tx1"/>
                </a:solidFill>
              </a:rPr>
              <a:t>og profilmålinger</a:t>
            </a:r>
          </a:p>
          <a:p>
            <a:pPr marL="514350" indent="-514350" algn="l">
              <a:spcBef>
                <a:spcPts val="0"/>
              </a:spcBef>
              <a:spcAft>
                <a:spcPts val="300"/>
              </a:spcAft>
              <a:buFont typeface="+mj-lt"/>
              <a:buAutoNum type="arabicPeriod"/>
            </a:pPr>
            <a:r>
              <a:rPr lang="nb-NO" dirty="0" smtClean="0">
                <a:solidFill>
                  <a:schemeClr val="tx1"/>
                </a:solidFill>
              </a:rPr>
              <a:t>Skalaverdier</a:t>
            </a:r>
            <a:endParaRPr lang="nb-NO"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Spørsmålsutforming</a:t>
            </a:r>
            <a:endParaRPr lang="nb-NO"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Datainnhenting</a:t>
            </a:r>
            <a:endParaRPr lang="nb-NO" dirty="0">
              <a:solidFill>
                <a:schemeClr val="tx1"/>
              </a:solidFill>
            </a:endParaRPr>
          </a:p>
        </p:txBody>
      </p:sp>
      <p:pic>
        <p:nvPicPr>
          <p:cNvPr id="5122" name="Picture 2" descr="The Power of the Customer Satisfaction Survey - Business 2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30434" y="4099655"/>
            <a:ext cx="1993973" cy="2389402"/>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EC97AEB8-DB1D-43AA-B5BF-A1B74501FCF6}" type="slidenum">
              <a:rPr lang="nb-NO" smtClean="0"/>
              <a:t>2</a:t>
            </a:fld>
            <a:endParaRPr lang="nb-NO"/>
          </a:p>
        </p:txBody>
      </p:sp>
    </p:spTree>
    <p:extLst>
      <p:ext uri="{BB962C8B-B14F-4D97-AF65-F5344CB8AC3E}">
        <p14:creationId xmlns:p14="http://schemas.microsoft.com/office/powerpoint/2010/main" val="3577442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Begrepsanalyse og operasjonalisering</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Definisjon av begreper avgjør hva som er inkludert og ikke i begrepet. Operasjonalisering er prosessen med å oversette teoretiske begrep til empiriske mål. Må skille mellom konsepter, begreper, dimensjoner, variabler og latente begrep.</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Fire punkter: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Definisjon</a:t>
            </a:r>
          </a:p>
          <a:p>
            <a:pPr marL="514350" indent="-514350" algn="l">
              <a:spcBef>
                <a:spcPts val="0"/>
              </a:spcBef>
              <a:spcAft>
                <a:spcPts val="300"/>
              </a:spcAft>
              <a:buFont typeface="+mj-lt"/>
              <a:buAutoNum type="arabicPeriod"/>
            </a:pPr>
            <a:r>
              <a:rPr lang="nb-NO" sz="2000" dirty="0" smtClean="0">
                <a:solidFill>
                  <a:schemeClr val="tx1"/>
                </a:solidFill>
              </a:rPr>
              <a:t>Operasjonalisering</a:t>
            </a:r>
          </a:p>
          <a:p>
            <a:pPr marL="514350" indent="-514350" algn="l">
              <a:spcBef>
                <a:spcPts val="0"/>
              </a:spcBef>
              <a:spcAft>
                <a:spcPts val="300"/>
              </a:spcAft>
              <a:buFont typeface="+mj-lt"/>
              <a:buAutoNum type="arabicPeriod"/>
            </a:pPr>
            <a:r>
              <a:rPr lang="nb-NO" sz="2000" dirty="0" smtClean="0">
                <a:solidFill>
                  <a:schemeClr val="tx1"/>
                </a:solidFill>
              </a:rPr>
              <a:t>Målinger</a:t>
            </a:r>
            <a:endParaRPr lang="nb-NO" sz="2000"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Fra teori til empiri</a:t>
            </a:r>
            <a:endParaRPr lang="nb-NO" sz="2000" dirty="0">
              <a:solidFill>
                <a:schemeClr val="tx1"/>
              </a:solidFill>
            </a:endParaRPr>
          </a:p>
        </p:txBody>
      </p:sp>
      <p:pic>
        <p:nvPicPr>
          <p:cNvPr id="3074" name="Picture 2" descr="Surveys and Polls are Indicators NOT Facts | Eagle Staff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4335" y="4099655"/>
            <a:ext cx="1978104" cy="2382907"/>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EC97AEB8-DB1D-43AA-B5BF-A1B74501FCF6}" type="slidenum">
              <a:rPr lang="nb-NO" smtClean="0"/>
              <a:t>3</a:t>
            </a:fld>
            <a:endParaRPr lang="nb-NO"/>
          </a:p>
        </p:txBody>
      </p:sp>
    </p:spTree>
    <p:extLst>
      <p:ext uri="{BB962C8B-B14F-4D97-AF65-F5344CB8AC3E}">
        <p14:creationId xmlns:p14="http://schemas.microsoft.com/office/powerpoint/2010/main" val="3191955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Validitet og reliabilitet</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a:solidFill>
                  <a:schemeClr val="tx1"/>
                </a:solidFill>
                <a:latin typeface="+mj-lt"/>
                <a:ea typeface="+mj-ea"/>
                <a:cs typeface="+mj-cs"/>
              </a:rPr>
              <a:t>Vurdering av hvorvid</a:t>
            </a:r>
            <a:r>
              <a:rPr lang="nb-NO" sz="2800" kern="1200" dirty="0" smtClean="0">
                <a:solidFill>
                  <a:schemeClr val="tx1"/>
                </a:solidFill>
                <a:latin typeface="+mj-lt"/>
                <a:ea typeface="+mj-ea"/>
                <a:cs typeface="+mj-cs"/>
              </a:rPr>
              <a:t>t spørsmålene som stilles er gyldige mål på de teoretiske variablene som de skal måle. Skiller mellom validitet som avdekker systematiske feil i målingen og reliabilitet som avdekker tilfeldige feil i målingen.</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fontScale="77500" lnSpcReduction="20000"/>
          </a:bodyPr>
          <a:lstStyle/>
          <a:p>
            <a:pPr algn="l">
              <a:spcBef>
                <a:spcPts val="0"/>
              </a:spcBef>
              <a:spcAft>
                <a:spcPts val="300"/>
              </a:spcAft>
            </a:pPr>
            <a:r>
              <a:rPr lang="nb-NO" sz="2900" b="1" dirty="0" smtClean="0">
                <a:solidFill>
                  <a:schemeClr val="tx1"/>
                </a:solidFill>
              </a:rPr>
              <a:t>Fem typer:</a:t>
            </a:r>
            <a:endParaRPr lang="nb-NO" sz="2900" b="1"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Innholdsvaliditet</a:t>
            </a:r>
          </a:p>
          <a:p>
            <a:pPr marL="514350" indent="-514350" algn="l">
              <a:spcBef>
                <a:spcPts val="0"/>
              </a:spcBef>
              <a:spcAft>
                <a:spcPts val="300"/>
              </a:spcAft>
              <a:buFont typeface="+mj-lt"/>
              <a:buAutoNum type="arabicPeriod"/>
            </a:pPr>
            <a:r>
              <a:rPr lang="nb-NO" dirty="0" smtClean="0">
                <a:solidFill>
                  <a:schemeClr val="tx1"/>
                </a:solidFill>
              </a:rPr>
              <a:t>Begrepsvaliditet</a:t>
            </a:r>
          </a:p>
          <a:p>
            <a:pPr marL="971550" lvl="1" indent="-514350">
              <a:spcBef>
                <a:spcPts val="0"/>
              </a:spcBef>
              <a:spcAft>
                <a:spcPts val="300"/>
              </a:spcAft>
              <a:buFont typeface="+mj-lt"/>
              <a:buAutoNum type="arabicPeriod"/>
            </a:pPr>
            <a:r>
              <a:rPr lang="nb-NO" dirty="0" smtClean="0">
                <a:solidFill>
                  <a:schemeClr val="tx1"/>
                </a:solidFill>
              </a:rPr>
              <a:t>Konvergent validitet</a:t>
            </a:r>
          </a:p>
          <a:p>
            <a:pPr marL="971550" lvl="1" indent="-514350">
              <a:spcBef>
                <a:spcPts val="0"/>
              </a:spcBef>
              <a:spcAft>
                <a:spcPts val="300"/>
              </a:spcAft>
              <a:buFont typeface="+mj-lt"/>
              <a:buAutoNum type="arabicPeriod"/>
            </a:pPr>
            <a:r>
              <a:rPr lang="nb-NO" dirty="0" smtClean="0">
                <a:solidFill>
                  <a:schemeClr val="tx1"/>
                </a:solidFill>
              </a:rPr>
              <a:t>Divergent validitet</a:t>
            </a:r>
          </a:p>
          <a:p>
            <a:pPr marL="514350" indent="-514350" algn="l">
              <a:spcBef>
                <a:spcPts val="0"/>
              </a:spcBef>
              <a:spcAft>
                <a:spcPts val="300"/>
              </a:spcAft>
              <a:buFont typeface="+mj-lt"/>
              <a:buAutoNum type="arabicPeriod"/>
            </a:pPr>
            <a:r>
              <a:rPr lang="nb-NO" dirty="0" smtClean="0">
                <a:solidFill>
                  <a:schemeClr val="tx1"/>
                </a:solidFill>
              </a:rPr>
              <a:t>Overflatevaliditet</a:t>
            </a:r>
            <a:endParaRPr lang="nb-NO"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Statistisk konklusjonsvaliditet</a:t>
            </a:r>
            <a:endParaRPr lang="nb-NO"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Reliabilitet</a:t>
            </a:r>
            <a:endParaRPr lang="nb-NO" dirty="0">
              <a:solidFill>
                <a:schemeClr val="tx1"/>
              </a:solidFill>
            </a:endParaRPr>
          </a:p>
        </p:txBody>
      </p:sp>
      <p:pic>
        <p:nvPicPr>
          <p:cNvPr id="4" name="Picture 2" descr="SAW Toons: A Survey on the Surve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2382" y="4099655"/>
            <a:ext cx="3053138" cy="2454104"/>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EC97AEB8-DB1D-43AA-B5BF-A1B74501FCF6}" type="slidenum">
              <a:rPr lang="nb-NO" smtClean="0"/>
              <a:t>4</a:t>
            </a:fld>
            <a:endParaRPr lang="nb-NO"/>
          </a:p>
        </p:txBody>
      </p:sp>
    </p:spTree>
    <p:extLst>
      <p:ext uri="{BB962C8B-B14F-4D97-AF65-F5344CB8AC3E}">
        <p14:creationId xmlns:p14="http://schemas.microsoft.com/office/powerpoint/2010/main" val="2476789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Skalabruk</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Skalabruk handler om hvilke svaralternativer en respondent skal kunne bruke. Har stor betydning på analyser, og en anbefaling er å løfte skalabruken til så høyt nivå som mulig. </a:t>
            </a:r>
            <a:br>
              <a:rPr lang="nb-NO" sz="2800" kern="1200" dirty="0" smtClean="0">
                <a:solidFill>
                  <a:schemeClr val="tx1"/>
                </a:solidFill>
                <a:latin typeface="+mj-lt"/>
                <a:ea typeface="+mj-ea"/>
                <a:cs typeface="+mj-cs"/>
              </a:rPr>
            </a:br>
            <a:r>
              <a:rPr lang="nb-NO" sz="2800" kern="1200" dirty="0" smtClean="0">
                <a:solidFill>
                  <a:schemeClr val="tx1"/>
                </a:solidFill>
                <a:latin typeface="+mj-lt"/>
                <a:ea typeface="+mj-ea"/>
                <a:cs typeface="+mj-cs"/>
              </a:rPr>
              <a:t>Høyt nivå er forholdstallsnivå, lavt nivå er nominal (kategori) nivå.</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Fire målenivåer: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Nominalnivå</a:t>
            </a:r>
          </a:p>
          <a:p>
            <a:pPr marL="514350" indent="-514350" algn="l">
              <a:spcBef>
                <a:spcPts val="0"/>
              </a:spcBef>
              <a:spcAft>
                <a:spcPts val="300"/>
              </a:spcAft>
              <a:buFont typeface="+mj-lt"/>
              <a:buAutoNum type="arabicPeriod"/>
            </a:pPr>
            <a:r>
              <a:rPr lang="nb-NO" sz="2000" dirty="0" smtClean="0">
                <a:solidFill>
                  <a:schemeClr val="tx1"/>
                </a:solidFill>
              </a:rPr>
              <a:t>Ordinalnivå</a:t>
            </a:r>
          </a:p>
          <a:p>
            <a:pPr marL="514350" indent="-514350" algn="l">
              <a:spcBef>
                <a:spcPts val="0"/>
              </a:spcBef>
              <a:spcAft>
                <a:spcPts val="300"/>
              </a:spcAft>
              <a:buFont typeface="+mj-lt"/>
              <a:buAutoNum type="arabicPeriod"/>
            </a:pPr>
            <a:r>
              <a:rPr lang="nb-NO" sz="2000" dirty="0" smtClean="0">
                <a:solidFill>
                  <a:schemeClr val="tx1"/>
                </a:solidFill>
              </a:rPr>
              <a:t>Intervallnivå</a:t>
            </a:r>
            <a:endParaRPr lang="nb-NO" sz="2000"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Forholdstallsnivå</a:t>
            </a:r>
            <a:endParaRPr lang="nb-NO" sz="2000" dirty="0">
              <a:solidFill>
                <a:schemeClr val="tx1"/>
              </a:solidFill>
            </a:endParaRPr>
          </a:p>
        </p:txBody>
      </p:sp>
      <p:pic>
        <p:nvPicPr>
          <p:cNvPr id="5" name="Picture 2" descr="NOAA Climate Survey - A Biased Approach To Assess NOAA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36535" y="4099655"/>
            <a:ext cx="1683511" cy="2486198"/>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EC97AEB8-DB1D-43AA-B5BF-A1B74501FCF6}" type="slidenum">
              <a:rPr lang="nb-NO" smtClean="0"/>
              <a:t>5</a:t>
            </a:fld>
            <a:endParaRPr lang="nb-NO"/>
          </a:p>
        </p:txBody>
      </p:sp>
    </p:spTree>
    <p:extLst>
      <p:ext uri="{BB962C8B-B14F-4D97-AF65-F5344CB8AC3E}">
        <p14:creationId xmlns:p14="http://schemas.microsoft.com/office/powerpoint/2010/main" val="2468838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Holdnings- og profilmåling</a:t>
            </a:r>
            <a:r>
              <a:rPr lang="nb-NO" sz="3000" kern="1200" dirty="0" smtClean="0">
                <a:solidFill>
                  <a:schemeClr val="tx1"/>
                </a:solidFill>
              </a:rPr>
              <a:t/>
            </a:r>
            <a:br>
              <a:rPr lang="nb-NO" sz="3000" kern="1200" dirty="0" smtClean="0">
                <a:solidFill>
                  <a:schemeClr val="tx1"/>
                </a:solidFill>
              </a:rPr>
            </a:br>
            <a:r>
              <a:rPr lang="nb-NO" sz="3000" kern="1200" dirty="0">
                <a:solidFill>
                  <a:schemeClr val="tx1"/>
                </a:solidFill>
              </a:rPr>
              <a:t/>
            </a:r>
            <a:br>
              <a:rPr lang="nb-NO" sz="3000" kern="1200" dirty="0">
                <a:solidFill>
                  <a:schemeClr val="tx1"/>
                </a:solidFill>
              </a:rPr>
            </a:br>
            <a:r>
              <a:rPr lang="nb-NO" sz="2800" kern="1200" dirty="0" smtClean="0">
                <a:solidFill>
                  <a:schemeClr val="tx1"/>
                </a:solidFill>
                <a:latin typeface="+mj-lt"/>
                <a:ea typeface="+mj-ea"/>
                <a:cs typeface="+mj-cs"/>
              </a:rPr>
              <a:t>Skiller </a:t>
            </a:r>
            <a:r>
              <a:rPr lang="nb-NO" sz="2800" kern="1200" dirty="0">
                <a:solidFill>
                  <a:schemeClr val="tx1"/>
                </a:solidFill>
                <a:latin typeface="+mj-lt"/>
                <a:ea typeface="+mj-ea"/>
                <a:cs typeface="+mj-cs"/>
              </a:rPr>
              <a:t>mellom </a:t>
            </a:r>
            <a:r>
              <a:rPr lang="nb-NO" sz="2800" kern="1200" dirty="0" smtClean="0">
                <a:solidFill>
                  <a:schemeClr val="tx1"/>
                </a:solidFill>
                <a:latin typeface="+mj-lt"/>
                <a:ea typeface="+mj-ea"/>
                <a:cs typeface="+mj-cs"/>
              </a:rPr>
              <a:t>faktavariabler, atferdsvariabler, kunnskapsvariabler, </a:t>
            </a:r>
            <a:r>
              <a:rPr lang="nb-NO" sz="2800" kern="1200" dirty="0">
                <a:solidFill>
                  <a:schemeClr val="tx1"/>
                </a:solidFill>
                <a:latin typeface="+mj-lt"/>
                <a:ea typeface="+mj-ea"/>
                <a:cs typeface="+mj-cs"/>
              </a:rPr>
              <a:t>og holdnings- og persepsjonsvariabler. Holdninger kan ikke måles </a:t>
            </a:r>
            <a:r>
              <a:rPr lang="nb-NO" sz="2800" kern="1200" dirty="0" smtClean="0">
                <a:solidFill>
                  <a:schemeClr val="tx1"/>
                </a:solidFill>
                <a:latin typeface="+mj-lt"/>
                <a:ea typeface="+mj-ea"/>
                <a:cs typeface="+mj-cs"/>
              </a:rPr>
              <a:t>direkte. Bruker en rekke spørsmål for å fange opp fenomenet. Tar utgangspunkt i tidligere operasjonaliseringer. Tilpasses kontekst</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To typer: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Likert skalaen</a:t>
            </a:r>
          </a:p>
          <a:p>
            <a:pPr marL="514350" indent="-514350" algn="l">
              <a:spcBef>
                <a:spcPts val="0"/>
              </a:spcBef>
              <a:spcAft>
                <a:spcPts val="300"/>
              </a:spcAft>
              <a:buFont typeface="+mj-lt"/>
              <a:buAutoNum type="arabicPeriod"/>
            </a:pPr>
            <a:r>
              <a:rPr lang="nb-NO" sz="2000" dirty="0" smtClean="0">
                <a:solidFill>
                  <a:schemeClr val="tx1"/>
                </a:solidFill>
              </a:rPr>
              <a:t>Semantisk differensialskala</a:t>
            </a:r>
          </a:p>
        </p:txBody>
      </p:sp>
      <p:pic>
        <p:nvPicPr>
          <p:cNvPr id="2050" name="Picture 2" descr="Training survey questions are one of your most underrated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3142" y="4135346"/>
            <a:ext cx="3200400" cy="21403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4" name="Slide Number Placeholder 3"/>
          <p:cNvSpPr>
            <a:spLocks noGrp="1"/>
          </p:cNvSpPr>
          <p:nvPr>
            <p:ph type="sldNum" sz="quarter" idx="12"/>
          </p:nvPr>
        </p:nvSpPr>
        <p:spPr/>
        <p:txBody>
          <a:bodyPr/>
          <a:lstStyle/>
          <a:p>
            <a:fld id="{EC97AEB8-DB1D-43AA-B5BF-A1B74501FCF6}" type="slidenum">
              <a:rPr lang="nb-NO" smtClean="0"/>
              <a:t>6</a:t>
            </a:fld>
            <a:endParaRPr lang="nb-NO"/>
          </a:p>
        </p:txBody>
      </p:sp>
    </p:spTree>
    <p:extLst>
      <p:ext uri="{BB962C8B-B14F-4D97-AF65-F5344CB8AC3E}">
        <p14:creationId xmlns:p14="http://schemas.microsoft.com/office/powerpoint/2010/main" val="42260492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Skalaverdier</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I spørsmålsutformingen kan man velge å ha komparative skaler, hvor respondenten skal rangere eller fordele en vekting, eller ikke-komparative hvor de svarer innenfor gitte kategorier eller på en grafisk linje. Vanlig kategoriskala brukes mest</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fontScale="92500" lnSpcReduction="20000"/>
          </a:bodyPr>
          <a:lstStyle/>
          <a:p>
            <a:pPr algn="l">
              <a:spcBef>
                <a:spcPts val="0"/>
              </a:spcBef>
              <a:spcAft>
                <a:spcPts val="300"/>
              </a:spcAft>
            </a:pPr>
            <a:r>
              <a:rPr lang="nb-NO" sz="2900" b="1" dirty="0" smtClean="0">
                <a:solidFill>
                  <a:schemeClr val="tx1"/>
                </a:solidFill>
              </a:rPr>
              <a:t>To temaer:</a:t>
            </a:r>
            <a:endParaRPr lang="nb-NO" sz="2900" b="1"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Komparativ skala</a:t>
            </a:r>
          </a:p>
          <a:p>
            <a:pPr marL="971550" lvl="1" indent="-514350">
              <a:spcBef>
                <a:spcPts val="0"/>
              </a:spcBef>
              <a:spcAft>
                <a:spcPts val="300"/>
              </a:spcAft>
              <a:buFont typeface="+mj-lt"/>
              <a:buAutoNum type="arabicPeriod"/>
            </a:pPr>
            <a:r>
              <a:rPr lang="nb-NO" dirty="0" smtClean="0">
                <a:solidFill>
                  <a:schemeClr val="tx1"/>
                </a:solidFill>
              </a:rPr>
              <a:t>Rangorden</a:t>
            </a:r>
          </a:p>
          <a:p>
            <a:pPr marL="971550" lvl="1" indent="-514350">
              <a:spcBef>
                <a:spcPts val="0"/>
              </a:spcBef>
              <a:spcAft>
                <a:spcPts val="300"/>
              </a:spcAft>
              <a:buFont typeface="+mj-lt"/>
              <a:buAutoNum type="arabicPeriod"/>
            </a:pPr>
            <a:r>
              <a:rPr lang="nb-NO" dirty="0" smtClean="0">
                <a:solidFill>
                  <a:schemeClr val="tx1"/>
                </a:solidFill>
              </a:rPr>
              <a:t>Konstant sum</a:t>
            </a:r>
          </a:p>
          <a:p>
            <a:pPr marL="514350" indent="-514350" algn="l">
              <a:spcBef>
                <a:spcPts val="0"/>
              </a:spcBef>
              <a:spcAft>
                <a:spcPts val="300"/>
              </a:spcAft>
              <a:buFont typeface="+mj-lt"/>
              <a:buAutoNum type="arabicPeriod"/>
            </a:pPr>
            <a:r>
              <a:rPr lang="nb-NO" dirty="0" smtClean="0">
                <a:solidFill>
                  <a:schemeClr val="tx1"/>
                </a:solidFill>
              </a:rPr>
              <a:t>Ikke-komparativ skala</a:t>
            </a:r>
          </a:p>
          <a:p>
            <a:pPr marL="971550" lvl="1" indent="-514350">
              <a:spcBef>
                <a:spcPts val="0"/>
              </a:spcBef>
              <a:spcAft>
                <a:spcPts val="300"/>
              </a:spcAft>
              <a:buFont typeface="+mj-lt"/>
              <a:buAutoNum type="arabicPeriod"/>
            </a:pPr>
            <a:r>
              <a:rPr lang="nb-NO" dirty="0" smtClean="0">
                <a:solidFill>
                  <a:schemeClr val="tx1"/>
                </a:solidFill>
              </a:rPr>
              <a:t>Vanlig kategori skala</a:t>
            </a:r>
          </a:p>
          <a:p>
            <a:pPr marL="971550" lvl="1" indent="-514350">
              <a:spcBef>
                <a:spcPts val="0"/>
              </a:spcBef>
              <a:spcAft>
                <a:spcPts val="300"/>
              </a:spcAft>
              <a:buFont typeface="+mj-lt"/>
              <a:buAutoNum type="arabicPeriod"/>
            </a:pPr>
            <a:r>
              <a:rPr lang="nb-NO" dirty="0" smtClean="0">
                <a:solidFill>
                  <a:schemeClr val="tx1"/>
                </a:solidFill>
              </a:rPr>
              <a:t>Grafisk skala</a:t>
            </a:r>
            <a:endParaRPr lang="nb-NO" dirty="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7</a:t>
            </a:fld>
            <a:endParaRPr lang="nb-NO"/>
          </a:p>
        </p:txBody>
      </p:sp>
      <p:pic>
        <p:nvPicPr>
          <p:cNvPr id="2050" name="Picture 2" descr="survey carto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269" y="4100746"/>
            <a:ext cx="2552007" cy="2488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6449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Spørsmålsutforming og rekkefølge</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Ofte spør man om ting som ikke har betydning for studien. Dermed risikerer man at respondenten ikke svarer på alle spørsmål. Forstår de ikke ordlyden, er svarene verdiløse.  Rekkefølgen på spørsmål er viktig</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3"/>
            <a:ext cx="8769096" cy="2184767"/>
          </a:xfrm>
        </p:spPr>
        <p:txBody>
          <a:bodyPr>
            <a:normAutofit fontScale="77500" lnSpcReduction="20000"/>
          </a:bodyPr>
          <a:lstStyle/>
          <a:p>
            <a:pPr algn="l">
              <a:spcBef>
                <a:spcPts val="0"/>
              </a:spcBef>
              <a:spcAft>
                <a:spcPts val="300"/>
              </a:spcAft>
            </a:pPr>
            <a:r>
              <a:rPr lang="nb-NO" sz="2900" b="1" dirty="0" smtClean="0">
                <a:solidFill>
                  <a:schemeClr val="tx1"/>
                </a:solidFill>
              </a:rPr>
              <a:t>Fire temaer:</a:t>
            </a:r>
            <a:endParaRPr lang="nb-NO" sz="2900" b="1"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Bruk av åpne eller lukkede svaralternativer</a:t>
            </a:r>
          </a:p>
          <a:p>
            <a:pPr marL="514350" indent="-514350" algn="l">
              <a:spcBef>
                <a:spcPts val="0"/>
              </a:spcBef>
              <a:spcAft>
                <a:spcPts val="300"/>
              </a:spcAft>
              <a:buFont typeface="+mj-lt"/>
              <a:buAutoNum type="arabicPeriod"/>
            </a:pPr>
            <a:r>
              <a:rPr lang="nb-NO" dirty="0" smtClean="0">
                <a:solidFill>
                  <a:schemeClr val="tx1"/>
                </a:solidFill>
              </a:rPr>
              <a:t>Ordlyd i spørsmålene</a:t>
            </a:r>
          </a:p>
          <a:p>
            <a:pPr marL="971550" lvl="1" indent="-514350">
              <a:spcBef>
                <a:spcPts val="0"/>
              </a:spcBef>
              <a:spcAft>
                <a:spcPts val="300"/>
              </a:spcAft>
              <a:buFont typeface="+mj-lt"/>
              <a:buAutoNum type="arabicPeriod"/>
            </a:pPr>
            <a:r>
              <a:rPr lang="nb-NO" dirty="0" smtClean="0">
                <a:solidFill>
                  <a:schemeClr val="tx1"/>
                </a:solidFill>
              </a:rPr>
              <a:t>Unngå </a:t>
            </a:r>
          </a:p>
          <a:p>
            <a:pPr marL="1428750" lvl="2" indent="-514350">
              <a:spcBef>
                <a:spcPts val="0"/>
              </a:spcBef>
              <a:spcAft>
                <a:spcPts val="300"/>
              </a:spcAft>
              <a:buFont typeface="+mj-lt"/>
              <a:buAutoNum type="arabicPeriod"/>
            </a:pPr>
            <a:r>
              <a:rPr lang="nb-NO" dirty="0" smtClean="0">
                <a:solidFill>
                  <a:schemeClr val="tx1"/>
                </a:solidFill>
              </a:rPr>
              <a:t>implisitte antakelser</a:t>
            </a:r>
          </a:p>
          <a:p>
            <a:pPr marL="1428750" lvl="2" indent="-514350">
              <a:spcBef>
                <a:spcPts val="0"/>
              </a:spcBef>
              <a:spcAft>
                <a:spcPts val="300"/>
              </a:spcAft>
              <a:buFont typeface="+mj-lt"/>
              <a:buAutoNum type="arabicPeriod"/>
            </a:pPr>
            <a:r>
              <a:rPr lang="nb-NO" dirty="0" smtClean="0">
                <a:solidFill>
                  <a:schemeClr val="tx1"/>
                </a:solidFill>
              </a:rPr>
              <a:t>ledende spørsmål</a:t>
            </a:r>
          </a:p>
          <a:p>
            <a:pPr marL="1428750" lvl="2" indent="-514350">
              <a:spcBef>
                <a:spcPts val="0"/>
              </a:spcBef>
              <a:spcAft>
                <a:spcPts val="300"/>
              </a:spcAft>
              <a:buFont typeface="+mj-lt"/>
              <a:buAutoNum type="arabicPeriod"/>
            </a:pPr>
            <a:r>
              <a:rPr lang="nb-NO" dirty="0" smtClean="0">
                <a:solidFill>
                  <a:schemeClr val="tx1"/>
                </a:solidFill>
              </a:rPr>
              <a:t>Generaliseringer</a:t>
            </a:r>
          </a:p>
          <a:p>
            <a:pPr marL="1428750" lvl="2" indent="-514350">
              <a:spcBef>
                <a:spcPts val="0"/>
              </a:spcBef>
              <a:spcAft>
                <a:spcPts val="300"/>
              </a:spcAft>
              <a:buFont typeface="+mj-lt"/>
              <a:buAutoNum type="arabicPeriod"/>
            </a:pPr>
            <a:r>
              <a:rPr lang="nb-NO" dirty="0" smtClean="0">
                <a:solidFill>
                  <a:schemeClr val="tx1"/>
                </a:solidFill>
              </a:rPr>
              <a:t>doble spørsmål</a:t>
            </a:r>
          </a:p>
          <a:p>
            <a:pPr marL="514350" indent="-514350" algn="l">
              <a:spcBef>
                <a:spcPts val="0"/>
              </a:spcBef>
              <a:spcAft>
                <a:spcPts val="300"/>
              </a:spcAft>
              <a:buFont typeface="+mj-lt"/>
              <a:buAutoNum type="arabicPeriod"/>
            </a:pPr>
            <a:r>
              <a:rPr lang="nb-NO" dirty="0" smtClean="0">
                <a:solidFill>
                  <a:schemeClr val="tx1"/>
                </a:solidFill>
              </a:rPr>
              <a:t>Rekkefølge</a:t>
            </a:r>
          </a:p>
          <a:p>
            <a:pPr marL="514350" indent="-514350" algn="l">
              <a:spcBef>
                <a:spcPts val="0"/>
              </a:spcBef>
              <a:spcAft>
                <a:spcPts val="300"/>
              </a:spcAft>
              <a:buFont typeface="+mj-lt"/>
              <a:buAutoNum type="arabicPeriod"/>
            </a:pPr>
            <a:r>
              <a:rPr lang="nb-NO" dirty="0" smtClean="0">
                <a:solidFill>
                  <a:schemeClr val="tx1"/>
                </a:solidFill>
              </a:rPr>
              <a:t>Pretest</a:t>
            </a:r>
            <a:endParaRPr lang="nb-NO" dirty="0">
              <a:solidFill>
                <a:schemeClr val="tx1"/>
              </a:solidFill>
            </a:endParaRPr>
          </a:p>
        </p:txBody>
      </p:sp>
      <p:pic>
        <p:nvPicPr>
          <p:cNvPr id="9218" name="Picture 2" descr="Customer Survey Cartoons and Comics - funny pictures from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76756" y="3045032"/>
            <a:ext cx="2413865" cy="3424671"/>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EC97AEB8-DB1D-43AA-B5BF-A1B74501FCF6}" type="slidenum">
              <a:rPr lang="nb-NO" smtClean="0"/>
              <a:t>8</a:t>
            </a:fld>
            <a:endParaRPr lang="nb-NO"/>
          </a:p>
        </p:txBody>
      </p:sp>
    </p:spTree>
    <p:extLst>
      <p:ext uri="{BB962C8B-B14F-4D97-AF65-F5344CB8AC3E}">
        <p14:creationId xmlns:p14="http://schemas.microsoft.com/office/powerpoint/2010/main" val="5381835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Datainnhenting</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Valg av datainnhentingsmetode påvirker hvilke virkemidler man kan bruke, hvilke ressurser som kreves, i hvilken grad respondenten kan bli påvirket av intervjueren, samt responsraten</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900" b="1" dirty="0" smtClean="0">
                <a:solidFill>
                  <a:schemeClr val="tx1"/>
                </a:solidFill>
              </a:rPr>
              <a:t>Fire metoder:</a:t>
            </a:r>
            <a:endParaRPr lang="nb-NO" sz="2900" b="1" dirty="0">
              <a:solidFill>
                <a:schemeClr val="tx1"/>
              </a:solidFill>
            </a:endParaRPr>
          </a:p>
          <a:p>
            <a:pPr marL="514350" indent="-514350" algn="l">
              <a:spcBef>
                <a:spcPts val="0"/>
              </a:spcBef>
              <a:spcAft>
                <a:spcPts val="300"/>
              </a:spcAft>
              <a:buFont typeface="+mj-lt"/>
              <a:buAutoNum type="arabicPeriod"/>
            </a:pPr>
            <a:r>
              <a:rPr lang="nb-NO" dirty="0" smtClean="0">
                <a:solidFill>
                  <a:schemeClr val="tx1"/>
                </a:solidFill>
              </a:rPr>
              <a:t>Personlige intervjuer</a:t>
            </a:r>
          </a:p>
          <a:p>
            <a:pPr marL="514350" indent="-514350" algn="l">
              <a:spcBef>
                <a:spcPts val="0"/>
              </a:spcBef>
              <a:spcAft>
                <a:spcPts val="300"/>
              </a:spcAft>
              <a:buFont typeface="+mj-lt"/>
              <a:buAutoNum type="arabicPeriod"/>
            </a:pPr>
            <a:r>
              <a:rPr lang="nb-NO" dirty="0" smtClean="0">
                <a:solidFill>
                  <a:schemeClr val="tx1"/>
                </a:solidFill>
              </a:rPr>
              <a:t>Online løsninger</a:t>
            </a:r>
          </a:p>
          <a:p>
            <a:pPr marL="514350" indent="-514350" algn="l">
              <a:spcBef>
                <a:spcPts val="0"/>
              </a:spcBef>
              <a:spcAft>
                <a:spcPts val="300"/>
              </a:spcAft>
              <a:buFont typeface="+mj-lt"/>
              <a:buAutoNum type="arabicPeriod"/>
            </a:pPr>
            <a:r>
              <a:rPr lang="nb-NO" dirty="0" smtClean="0">
                <a:solidFill>
                  <a:schemeClr val="tx1"/>
                </a:solidFill>
              </a:rPr>
              <a:t>Telefonintervjuer</a:t>
            </a:r>
          </a:p>
          <a:p>
            <a:pPr marL="514350" indent="-514350" algn="l">
              <a:spcBef>
                <a:spcPts val="0"/>
              </a:spcBef>
              <a:spcAft>
                <a:spcPts val="300"/>
              </a:spcAft>
              <a:buFont typeface="+mj-lt"/>
              <a:buAutoNum type="arabicPeriod"/>
            </a:pPr>
            <a:r>
              <a:rPr lang="nb-NO" dirty="0" smtClean="0">
                <a:solidFill>
                  <a:schemeClr val="tx1"/>
                </a:solidFill>
              </a:rPr>
              <a:t>Postale spørreskjemaer</a:t>
            </a:r>
          </a:p>
        </p:txBody>
      </p:sp>
      <p:sp>
        <p:nvSpPr>
          <p:cNvPr id="4" name="Slide Number Placeholder 3"/>
          <p:cNvSpPr>
            <a:spLocks noGrp="1"/>
          </p:cNvSpPr>
          <p:nvPr>
            <p:ph type="sldNum" sz="quarter" idx="12"/>
          </p:nvPr>
        </p:nvSpPr>
        <p:spPr/>
        <p:txBody>
          <a:bodyPr/>
          <a:lstStyle/>
          <a:p>
            <a:fld id="{EC97AEB8-DB1D-43AA-B5BF-A1B74501FCF6}" type="slidenum">
              <a:rPr lang="nb-NO" smtClean="0"/>
              <a:t>9</a:t>
            </a:fld>
            <a:endParaRPr lang="nb-NO"/>
          </a:p>
        </p:txBody>
      </p:sp>
      <p:pic>
        <p:nvPicPr>
          <p:cNvPr id="1026" name="Picture 2" descr="questionaire carto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20157" y="3631714"/>
            <a:ext cx="2540399" cy="2883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7086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Metode 2021">
      <a:dk1>
        <a:sysClr val="windowText" lastClr="000000"/>
      </a:dk1>
      <a:lt1>
        <a:sysClr val="window" lastClr="FFFFFF"/>
      </a:lt1>
      <a:dk2>
        <a:srgbClr val="373545"/>
      </a:dk2>
      <a:lt2>
        <a:srgbClr val="DCD8DC"/>
      </a:lt2>
      <a:accent1>
        <a:srgbClr val="927CBA"/>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151</TotalTime>
  <Words>488</Words>
  <Application>Microsoft Office PowerPoint</Application>
  <PresentationFormat>Widescreen</PresentationFormat>
  <Paragraphs>80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Corbel</vt:lpstr>
      <vt:lpstr>Basis</vt:lpstr>
      <vt:lpstr>Spørreskjema-undersøkelser</vt:lpstr>
      <vt:lpstr>Spørreskjemaundersøkelser  Temaet her er hvordan man måler begreper og variabler i en spørreskjemaundersøkelse. Riktige prosedyrer for å lage spørsmål i en spørreundersøkelse har stor påvirkning på analysene og kvaliteten til undersøkelsen. Valg av datainnhentingsmetode påvirker resultatene.</vt:lpstr>
      <vt:lpstr>Begrepsanalyse og operasjonalisering  Definisjon av begreper avgjør hva som er inkludert og ikke i begrepet. Operasjonalisering er prosessen med å oversette teoretiske begrep til empiriske mål. Må skille mellom konsepter, begreper, dimensjoner, variabler og latente begrep.</vt:lpstr>
      <vt:lpstr>Validitet og reliabilitet  Vurdering av hvorvidt spørsmålene som stilles er gyldige mål på de teoretiske variablene som de skal måle. Skiller mellom validitet som avdekker systematiske feil i målingen og reliabilitet som avdekker tilfeldige feil i målingen.</vt:lpstr>
      <vt:lpstr>Skalabruk  Skalabruk handler om hvilke svaralternativer en respondent skal kunne bruke. Har stor betydning på analyser, og en anbefaling er å løfte skalabruken til så høyt nivå som mulig.  Høyt nivå er forholdstallsnivå, lavt nivå er nominal (kategori) nivå.</vt:lpstr>
      <vt:lpstr>Holdnings- og profilmåling  Skiller mellom faktavariabler, atferdsvariabler, kunnskapsvariabler, og holdnings- og persepsjonsvariabler. Holdninger kan ikke måles direkte. Bruker en rekke spørsmål for å fange opp fenomenet. Tar utgangspunkt i tidligere operasjonaliseringer. Tilpasses kontekst</vt:lpstr>
      <vt:lpstr>Skalaverdier  I spørsmålsutformingen kan man velge å ha komparative skaler, hvor respondenten skal rangere eller fordele en vekting, eller ikke-komparative hvor de svarer innenfor gitte kategorier eller på en grafisk linje. Vanlig kategoriskala brukes mest</vt:lpstr>
      <vt:lpstr>Spørsmålsutforming og rekkefølge  Ofte spør man om ting som ikke har betydning for studien. Dermed risikerer man at respondenten ikke svarer på alle spørsmål. Forstår de ikke ordlyden, er svarene verdiløse.  Rekkefølgen på spørsmål er viktig</vt:lpstr>
      <vt:lpstr>Datainnhenting  Valg av datainnhentingsmetode påvirker hvilke virkemidler man kan bruke, hvilke ressurser som kreves, i hvilken grad respondenten kan bli påvirket av intervjueren, samt responsraten</vt:lpstr>
      <vt:lpstr>Oppsummering   Ved å jobbe systematisk med utvikling av spørreskjemaet og datainnsamlingsmetode øker man kvaliteten på undersøkelsen og de resultater man kommer frem til i analysene. </vt:lpstr>
    </vt:vector>
  </TitlesOfParts>
  <Company>BI Norwegian Business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Kvalitative metoder</dc:title>
  <dc:creator>Silkoset, Ragnhild</dc:creator>
  <cp:lastModifiedBy>Silkoset, Ragnhild</cp:lastModifiedBy>
  <cp:revision>27</cp:revision>
  <dcterms:created xsi:type="dcterms:W3CDTF">2021-02-24T08:22:55Z</dcterms:created>
  <dcterms:modified xsi:type="dcterms:W3CDTF">2021-02-24T14:24:52Z</dcterms:modified>
</cp:coreProperties>
</file>